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0"/>
  </p:notesMasterIdLst>
  <p:sldIdLst>
    <p:sldId id="256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00" autoAdjust="0"/>
    <p:restoredTop sz="94600"/>
  </p:normalViewPr>
  <p:slideViewPr>
    <p:cSldViewPr>
      <p:cViewPr>
        <p:scale>
          <a:sx n="90" d="100"/>
          <a:sy n="90" d="100"/>
        </p:scale>
        <p:origin x="-906" y="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FCE8051-87AE-4446-A6DD-167A489A7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F18F2-0730-4A69-BB1F-A11643F3B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B15AD-EEE7-4890-9085-E426532AC1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8D7B0-C8DE-4738-AFD2-E551D44ED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76B88-C684-4144-97C4-27CD943FF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B471D-A317-4D50-ADF9-2F190318D3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F2A0C-14E6-4747-862B-097D23849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52012-1589-4592-921B-5396F13C4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675F1-468D-4114-85E2-0C5E34582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6322B-6DB9-469E-9215-ED736FCE3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6A1C3-EDEE-4FA1-A49F-A816ADCC5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5EBDD-0EF6-4ABC-A6CA-017831A4E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DD9B4-BE56-45F9-8986-AB6A014F3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F8DF0-CE31-45C4-8F8E-C4CE05F2E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4C5E3-BB0F-47E9-9CA5-76E946984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13198-7645-4F7E-960E-DA6BD5B9C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FB3DE-0801-4C70-A815-2A0385DB8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4D5C6-DDDB-48F4-AB72-5DD7F5DE7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7B90F-8F85-4E4D-B827-ED55B47A8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C5950-9804-4557-8FD9-DC5611422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93410-C016-4509-BE8B-EFBDCC71C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AAAC7-E780-48FA-8BE0-17E3BCABF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27946-A779-428F-9D85-8ECF3AFF7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1DE3D11-F56A-43A5-8F7F-F234DE23D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7B0343B-0DF5-4D27-964C-E2933E6BB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24" y="1785926"/>
            <a:ext cx="7643866" cy="1714512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vanteDrp" pitchFamily="34" charset="-52"/>
              </a:rPr>
              <a:t/>
            </a:r>
            <a:b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vanteDrp" pitchFamily="34" charset="-52"/>
              </a:rPr>
            </a:b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vanteDrp" pitchFamily="34" charset="-52"/>
              </a:rPr>
              <a:t/>
            </a:r>
            <a:b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vanteDrp" pitchFamily="34" charset="-52"/>
              </a:rPr>
            </a:b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vanteDrp" pitchFamily="34" charset="-52"/>
              </a:rPr>
              <a:t/>
            </a:r>
            <a:b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vanteDrp" pitchFamily="34" charset="-52"/>
              </a:rPr>
            </a:b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vanteDrp" pitchFamily="34" charset="-52"/>
              </a:rPr>
              <a:t/>
            </a:r>
            <a:b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vanteDrp" pitchFamily="34" charset="-52"/>
              </a:rPr>
            </a:b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vanteDrp" pitchFamily="34" charset="-52"/>
              </a:rPr>
              <a:t/>
            </a:r>
            <a:b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vanteDrp" pitchFamily="34" charset="-52"/>
              </a:rPr>
            </a:b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vanteDrp" pitchFamily="34" charset="-52"/>
              </a:rPr>
              <a:t/>
            </a:r>
            <a:b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vanteDrp" pitchFamily="34" charset="-52"/>
              </a:rPr>
            </a:b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vanteDrp" pitchFamily="34" charset="-52"/>
              </a:rPr>
              <a:t>Організація самостійної роботи учнів</a:t>
            </a:r>
            <a:endParaRPr lang="ru-RU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_AvanteDrp" pitchFamily="34" charset="-52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00628" y="4214818"/>
            <a:ext cx="3643338" cy="1214446"/>
          </a:xfrm>
        </p:spPr>
        <p:txBody>
          <a:bodyPr/>
          <a:lstStyle/>
          <a:p>
            <a:pPr eaLnBrk="1" hangingPunct="1"/>
            <a:r>
              <a:rPr lang="uk-UA" sz="3200" b="1" dirty="0" smtClean="0">
                <a:latin typeface="+mj-lt"/>
              </a:rPr>
              <a:t>Шишкіна Л.М.</a:t>
            </a:r>
          </a:p>
          <a:p>
            <a:pPr eaLnBrk="1" hangingPunct="1"/>
            <a:r>
              <a:rPr lang="uk-UA" sz="2000" b="1" dirty="0" smtClean="0">
                <a:latin typeface="+mj-lt"/>
              </a:rPr>
              <a:t>Викладач вищої категорії, старший викладач</a:t>
            </a:r>
          </a:p>
          <a:p>
            <a:pPr eaLnBrk="1" hangingPunct="1"/>
            <a:endParaRPr lang="ru-RU" sz="3200" b="1" dirty="0" smtClean="0">
              <a:latin typeface="+mj-lt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28688" y="285750"/>
            <a:ext cx="75723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rgbClr val="FFFFFF"/>
              </a:buClr>
              <a:defRPr/>
            </a:pPr>
            <a:endParaRPr lang="uk-UA" sz="2400" b="1" kern="0" dirty="0" smtClean="0">
              <a:latin typeface="+mj-lt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928938" y="6176963"/>
            <a:ext cx="3857625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FFFFFF"/>
              </a:buClr>
              <a:defRPr/>
            </a:pPr>
            <a:r>
              <a:rPr lang="uk-UA" b="1" kern="0" dirty="0" smtClean="0">
                <a:latin typeface="+mj-lt"/>
                <a:cs typeface="+mn-cs"/>
              </a:rPr>
              <a:t>м. Алчевськ, </a:t>
            </a:r>
            <a:r>
              <a:rPr lang="ru-RU" b="1" kern="0" dirty="0" smtClean="0">
                <a:latin typeface="+mj-lt"/>
                <a:cs typeface="+mn-cs"/>
              </a:rPr>
              <a:t>2014 </a:t>
            </a:r>
            <a:r>
              <a:rPr lang="ru-RU" b="1" kern="0" dirty="0">
                <a:latin typeface="+mj-lt"/>
                <a:cs typeface="+mn-cs"/>
              </a:rPr>
              <a:t>р</a:t>
            </a:r>
            <a:r>
              <a:rPr lang="ru-RU" b="1" kern="0" dirty="0" smtClean="0">
                <a:latin typeface="+mj-lt"/>
                <a:cs typeface="+mn-cs"/>
              </a:rPr>
              <a:t>.</a:t>
            </a:r>
            <a:endParaRPr lang="ru-RU" b="1" kern="0" dirty="0">
              <a:latin typeface="+mj-lt"/>
              <a:cs typeface="+mn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42938" y="5000624"/>
            <a:ext cx="7429500" cy="100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FFFFFF"/>
              </a:buClr>
              <a:defRPr/>
            </a:pPr>
            <a:endParaRPr lang="ru-RU" sz="2000" kern="0" dirty="0">
              <a:latin typeface="a_AssuanTitulStrDst" pitchFamily="18" charset="-52"/>
              <a:cs typeface="+mn-cs"/>
            </a:endParaRPr>
          </a:p>
        </p:txBody>
      </p:sp>
      <p:pic>
        <p:nvPicPr>
          <p:cNvPr id="8" name="Рисунок 7" descr="Как написать характеристику друг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876"/>
            <a:ext cx="1928826" cy="304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Как составить портфолио дошкольник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62" y="5429265"/>
            <a:ext cx="855799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Департамент освіти і науки Луганської облдержадміністрації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14481" y="857232"/>
            <a:ext cx="48381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rgbClr val="FFFFFF"/>
              </a:buClr>
              <a:defRPr/>
            </a:pPr>
            <a:r>
              <a:rPr lang="uk-UA" sz="2000" b="1" kern="0" dirty="0" smtClean="0"/>
              <a:t>Вище </a:t>
            </a:r>
            <a:r>
              <a:rPr lang="uk-UA" sz="2000" b="1" kern="0" dirty="0" smtClean="0"/>
              <a:t>професійне училище № 40</a:t>
            </a:r>
            <a:endParaRPr lang="uk-UA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42852"/>
            <a:ext cx="73581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Вимоги до оформлення презентацій</a:t>
            </a:r>
            <a:endParaRPr lang="uk-UA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642918"/>
            <a:ext cx="9144000" cy="6154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В оформленні презентацій виділяють два блоки : </a:t>
            </a:r>
          </a:p>
          <a:p>
            <a:pPr>
              <a:buFont typeface="Wingdings" pitchFamily="2" charset="2"/>
              <a:buChar char="q"/>
            </a:pP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оформлення слайдів;</a:t>
            </a:r>
          </a:p>
          <a:p>
            <a:pPr>
              <a:buFont typeface="Wingdings" pitchFamily="2" charset="2"/>
              <a:buChar char="q"/>
            </a:pP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 подання інформації на них. </a:t>
            </a:r>
          </a:p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Для створення якісної презентації необхідно дотримуватися ряду вимог, що пред'являються до оформлення даних блоків:</a:t>
            </a:r>
          </a:p>
          <a:p>
            <a:pPr algn="ctr"/>
            <a:r>
              <a:rPr lang="uk-UA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Оформлення слайдів :</a:t>
            </a:r>
          </a:p>
          <a:p>
            <a:r>
              <a:rPr lang="uk-UA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Стиль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Дотримуйтесь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єдиного стилю оформлення.</a:t>
            </a:r>
            <a:endParaRPr lang="uk-UA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Уникайте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стилів,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які будуть відволікати від самої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презентації.</a:t>
            </a:r>
            <a:endParaRPr lang="uk-UA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 Допоміжна інформація (керуючі кнопки) не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повинна переважати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над основною інформацією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(текстом, ілюстраціями).</a:t>
            </a:r>
            <a:endParaRPr lang="uk-UA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uk-UA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Фон</a:t>
            </a:r>
          </a:p>
          <a:p>
            <a:pPr>
              <a:buFont typeface="Wingdings" pitchFamily="2" charset="2"/>
              <a:buChar char="q"/>
            </a:pP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Для фону переважні холодні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тони.</a:t>
            </a:r>
            <a:endParaRPr lang="uk-UA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uk-UA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Використання кольору</a:t>
            </a:r>
          </a:p>
          <a:p>
            <a:pPr>
              <a:buFont typeface="Wingdings" pitchFamily="2" charset="2"/>
              <a:buChar char="q"/>
            </a:pPr>
            <a:r>
              <a:rPr lang="uk-UA" sz="1600" dirty="0" smtClean="0"/>
              <a:t>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На одному слайді рекомендується використовувати не більше трьох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кольорів: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один для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фону,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один для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заголовку,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один для тексту.</a:t>
            </a:r>
          </a:p>
          <a:p>
            <a:pPr>
              <a:buFont typeface="Wingdings" pitchFamily="2" charset="2"/>
              <a:buChar char="q"/>
            </a:pP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 Для фону і тексту використовуйте контрастні кольори .</a:t>
            </a:r>
          </a:p>
          <a:p>
            <a:pPr>
              <a:buFont typeface="Wingdings" pitchFamily="2" charset="2"/>
              <a:buChar char="q"/>
            </a:pP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 Зверніть увагу на колір гіперпосилань (до і після використання).</a:t>
            </a:r>
          </a:p>
          <a:p>
            <a:r>
              <a:rPr lang="uk-UA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Анімаційні ефекти</a:t>
            </a:r>
          </a:p>
          <a:p>
            <a:pPr>
              <a:buFont typeface="Wingdings" pitchFamily="2" charset="2"/>
              <a:buChar char="q"/>
            </a:pP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 Використовуйте можливості комп'ютерної анімації для представлення інформації на слайді .</a:t>
            </a:r>
          </a:p>
          <a:p>
            <a:pPr>
              <a:buFont typeface="Wingdings" pitchFamily="2" charset="2"/>
              <a:buChar char="q"/>
            </a:pP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 Не варто зловживати різними анімаційними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ефектами,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вони не повинні відволікати увагу від змісту інформації на слайді .</a:t>
            </a:r>
            <a:endParaRPr lang="uk-UA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42852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Вимоги до оформлення презентацій:</a:t>
            </a:r>
            <a:endParaRPr lang="uk-UA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71480"/>
            <a:ext cx="9144000" cy="6421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 інформації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 Використовуйте короткі слова і пропозиції.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 Мінімізуйте кількість </a:t>
            </a:r>
            <a:r>
              <a:rPr lang="uk-UA" sz="1400" dirty="0" smtClean="0"/>
              <a:t>прийменників, прислівників, </a:t>
            </a:r>
            <a:r>
              <a:rPr lang="uk-UA" sz="1400" dirty="0" smtClean="0"/>
              <a:t>прикметників .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 Заголовки повинні привертати увагу аудиторії.</a:t>
            </a:r>
          </a:p>
          <a:p>
            <a:r>
              <a:rPr lang="uk-UA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Розташування інформації на сторінці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 Переважно горизонтальне розташування інформації.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 Найбільш важлива інформація повинна розташовуватися в центрі екрана.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 Якщо на слайді розташовується </a:t>
            </a:r>
            <a:r>
              <a:rPr lang="uk-UA" sz="1400" dirty="0" smtClean="0"/>
              <a:t>картинка, </a:t>
            </a:r>
            <a:r>
              <a:rPr lang="uk-UA" sz="1400" dirty="0" smtClean="0"/>
              <a:t>напис повинен розташовуватися під нею.</a:t>
            </a:r>
          </a:p>
          <a:p>
            <a:r>
              <a:rPr lang="uk-UA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Шрифти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 Для заголовків - не менше 24 .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 Для інформації не менше 18 .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 Шрифти без зарубок легше читати з великої відстані.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 Не можна змішувати різні типи шрифтів в одній презентації .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 Для виділення інформації слід використовувати жирний </a:t>
            </a:r>
            <a:r>
              <a:rPr lang="uk-UA" sz="1400" dirty="0" smtClean="0"/>
              <a:t>шрифт, </a:t>
            </a:r>
            <a:r>
              <a:rPr lang="uk-UA" sz="1400" dirty="0" smtClean="0"/>
              <a:t>курсив або підкреслення .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 Не можна зловживати прописними буквами (вони читаються гірше рядкових </a:t>
            </a:r>
            <a:r>
              <a:rPr lang="uk-UA" sz="1400" dirty="0" smtClean="0"/>
              <a:t>).</a:t>
            </a:r>
            <a:endParaRPr lang="uk-UA" sz="1400" dirty="0" smtClean="0"/>
          </a:p>
          <a:p>
            <a:r>
              <a:rPr lang="uk-UA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Способи виділення інформації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 Слід використовувати: рамки ; кордону , заливку ; штрихування , стрілки ;</a:t>
            </a:r>
          </a:p>
          <a:p>
            <a:r>
              <a:rPr lang="uk-UA" sz="1400" dirty="0" smtClean="0"/>
              <a:t>        малюнки , діаграми , схеми для ілюстрації найбільш важливих фактів .</a:t>
            </a:r>
          </a:p>
          <a:p>
            <a:r>
              <a:rPr lang="uk-UA" sz="1400" dirty="0" smtClean="0"/>
              <a:t>обсяг інформації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 Не варто заповнювати один слайд дуже великим об'ємом інформації: люди можуть одноразово запам'ятати не більше трьох фактів , висновків , визначень.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 Найбільша ефективність досягається тоді , коли ключові пункти відображаються по одному на кожному окремому слайді .</a:t>
            </a:r>
          </a:p>
          <a:p>
            <a:r>
              <a:rPr lang="uk-UA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Види слайдів</a:t>
            </a:r>
          </a:p>
          <a:p>
            <a:r>
              <a:rPr lang="uk-UA" sz="1400" dirty="0" smtClean="0"/>
              <a:t>Для забезпечення різноманітності слід використовувати різні види </a:t>
            </a:r>
            <a:r>
              <a:rPr lang="uk-UA" sz="1400" dirty="0" smtClean="0"/>
              <a:t>слайдів:</a:t>
            </a:r>
            <a:endParaRPr lang="uk-UA" sz="1400" dirty="0" smtClean="0"/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з текстом; 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з таблицями ; </a:t>
            </a:r>
          </a:p>
          <a:p>
            <a:pPr>
              <a:buFont typeface="Wingdings" pitchFamily="2" charset="2"/>
              <a:buChar char="q"/>
            </a:pPr>
            <a:r>
              <a:rPr lang="uk-UA" sz="1400" dirty="0" smtClean="0"/>
              <a:t>з діаграмами.</a:t>
            </a:r>
            <a:endParaRPr lang="uk-UA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785795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проектів при самостійній поза аудиторної роботі</a:t>
            </a:r>
            <a:endParaRPr lang="uk-UA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1571612"/>
            <a:ext cx="88583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Творчий проект повинен мати:</a:t>
            </a:r>
          </a:p>
          <a:p>
            <a:pPr>
              <a:buFont typeface="Wingdings" pitchFamily="2" charset="2"/>
              <a:buChar char="v"/>
            </a:pP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науково - дослідницький характер;</a:t>
            </a:r>
          </a:p>
          <a:p>
            <a:pPr>
              <a:buFont typeface="Wingdings" pitchFamily="2" charset="2"/>
              <a:buChar char="v"/>
            </a:pP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глибину знань, обсяг використовуваного матеріалу, самостійність у вирішенні завдань при розбиранні ідей і формулювання теми;</a:t>
            </a:r>
          </a:p>
          <a:p>
            <a:pPr>
              <a:buFont typeface="Wingdings" pitchFamily="2" charset="2"/>
              <a:buChar char="v"/>
            </a:pP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зв'язок теорії з практикою; науковість, свідомість і активність засвоєння знань;</a:t>
            </a:r>
          </a:p>
          <a:p>
            <a:r>
              <a:rPr lang="uk-UA" b="1" dirty="0" smtClean="0"/>
              <a:t>         </a:t>
            </a:r>
            <a:r>
              <a:rPr lang="uk-UA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</a:t>
            </a:r>
            <a:r>
              <a:rPr lang="uk-UA" b="1" dirty="0" smtClean="0"/>
              <a:t>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- самостійна творча завершена робота учня, виконана під керівництвом викладача. Вона звичайно складається з двох частин: теоретичної та практичної. У якості останньої виступають конкретний виріб, макет, модель, відеофільм, комп'ютерна розробка тощо, а в теоретичній є пояснювальна записка.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Для успішного виконання і своєчасного захисту творчого проекту викладачем розробляються і затверджуються терміни поетапного контролю і самоконтролю за виконанням роботи протягом відведеного часу над творчим проектом.</a:t>
            </a:r>
            <a:endParaRPr lang="uk-UA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928670"/>
          <a:ext cx="8786874" cy="5592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3437"/>
                <a:gridCol w="4393437"/>
              </a:tblGrid>
              <a:tr h="416217">
                <a:tc>
                  <a:txBody>
                    <a:bodyPr/>
                    <a:lstStyle/>
                    <a:p>
                      <a:pPr algn="ctr"/>
                      <a:r>
                        <a:rPr lang="uk-UA" sz="3200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Ознаки </a:t>
                      </a:r>
                      <a:r>
                        <a:rPr lang="uk-UA" sz="3200" noProof="0" dirty="0" smtClean="0"/>
                        <a:t>проектів</a:t>
                      </a:r>
                      <a:endParaRPr lang="uk-UA" sz="3200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noProof="0" dirty="0" smtClean="0"/>
                        <a:t>Види проектів</a:t>
                      </a:r>
                      <a:endParaRPr lang="uk-UA" sz="3200" noProof="0" dirty="0"/>
                    </a:p>
                  </a:txBody>
                  <a:tcPr/>
                </a:tc>
              </a:tr>
              <a:tr h="1002614">
                <a:tc>
                  <a:txBody>
                    <a:bodyPr/>
                    <a:lstStyle/>
                    <a:p>
                      <a:pPr algn="l"/>
                      <a:r>
                        <a:rPr lang="uk-UA" b="1" noProof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Рівень творчості</a:t>
                      </a:r>
                      <a:endParaRPr lang="uk-UA" b="1" noProof="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Виконавський (репродуктивний), конструктивний, творчий</a:t>
                      </a:r>
                    </a:p>
                    <a:p>
                      <a:endParaRPr lang="uk-UA" noProof="0" dirty="0"/>
                    </a:p>
                  </a:txBody>
                  <a:tcPr/>
                </a:tc>
              </a:tr>
              <a:tr h="1002614">
                <a:tc>
                  <a:txBody>
                    <a:bodyPr/>
                    <a:lstStyle/>
                    <a:p>
                      <a:r>
                        <a:rPr lang="uk-UA" b="1" noProof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Зміст</a:t>
                      </a:r>
                      <a:endParaRPr lang="uk-UA" b="1" noProof="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noProof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Монопредметний</a:t>
                      </a:r>
                      <a:r>
                        <a:rPr lang="uk-UA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uk-UA" b="1" noProof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міжпредметний</a:t>
                      </a:r>
                      <a:r>
                        <a:rPr lang="uk-UA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uk-UA" b="1" noProof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надпредметний</a:t>
                      </a:r>
                      <a:r>
                        <a:rPr lang="uk-UA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(поза програмою)</a:t>
                      </a:r>
                      <a:endParaRPr lang="uk-UA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02614">
                <a:tc>
                  <a:txBody>
                    <a:bodyPr/>
                    <a:lstStyle/>
                    <a:p>
                      <a:r>
                        <a:rPr lang="uk-UA" b="1" noProof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Призначення</a:t>
                      </a:r>
                      <a:endParaRPr lang="uk-UA" b="1" noProof="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Навчальні, громадські, виробничі</a:t>
                      </a:r>
                      <a:endParaRPr lang="uk-UA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02614">
                <a:tc>
                  <a:txBody>
                    <a:bodyPr/>
                    <a:lstStyle/>
                    <a:p>
                      <a:r>
                        <a:rPr lang="uk-UA" b="1" noProof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Кількісний склад виконавців</a:t>
                      </a:r>
                      <a:endParaRPr lang="uk-UA" b="1" noProof="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Індивідуальні, групові, колективні</a:t>
                      </a:r>
                      <a:endParaRPr lang="uk-UA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02614">
                <a:tc>
                  <a:txBody>
                    <a:bodyPr/>
                    <a:lstStyle/>
                    <a:p>
                      <a:r>
                        <a:rPr lang="uk-UA" b="1" noProof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Тривалість виконання</a:t>
                      </a:r>
                      <a:endParaRPr lang="uk-UA" b="1" noProof="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Міні-проекти (кілька занять), тематичні рубежів, поетапні, підсумкові-екзаменаційні, дипломні</a:t>
                      </a:r>
                      <a:endParaRPr lang="uk-UA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0"/>
            <a:ext cx="8572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виконання творчого проекту</a:t>
            </a:r>
            <a:endParaRPr lang="uk-UA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357168"/>
          <a:ext cx="9144000" cy="6609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17761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 smtClean="0"/>
                        <a:t>Процес проектування</a:t>
                      </a:r>
                      <a:endParaRPr lang="uk-UA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 smtClean="0"/>
                        <a:t>Поетапне формування компетенцій</a:t>
                      </a:r>
                      <a:endParaRPr lang="uk-UA" sz="1400" noProof="0" dirty="0"/>
                    </a:p>
                  </a:txBody>
                  <a:tcPr/>
                </a:tc>
              </a:tr>
              <a:tr h="667299">
                <a:tc>
                  <a:txBody>
                    <a:bodyPr/>
                    <a:lstStyle/>
                    <a:p>
                      <a:r>
                        <a:rPr lang="uk-UA" sz="14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1. Дослідження потреби і коротке формулювання завдання</a:t>
                      </a:r>
                      <a:endParaRPr lang="uk-UA" sz="14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Визначати потреби людини, які можна задовольнити проектуючи і виробляючи вироби.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Коротко формулювати завдання</a:t>
                      </a:r>
                      <a:endParaRPr lang="uk-UA" sz="12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85060">
                <a:tc>
                  <a:txBody>
                    <a:bodyPr/>
                    <a:lstStyle/>
                    <a:p>
                      <a:r>
                        <a:rPr lang="uk-UA" sz="14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 Дослідження та аналіз можливості виготовлення виробу, оцінка необхідних знань та навичок. Вивчення професій, пов'язаних з виробництвом даного виробу</a:t>
                      </a:r>
                      <a:endParaRPr lang="uk-UA" sz="14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Відбирати і використовувати необхідну інформацію для свого проекту.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Знати професії, необхідні для виготовлення конкретних виробів.</a:t>
                      </a:r>
                      <a:endParaRPr lang="uk-UA" sz="12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0194">
                <a:tc>
                  <a:txBody>
                    <a:bodyPr/>
                    <a:lstStyle/>
                    <a:p>
                      <a:r>
                        <a:rPr lang="uk-UA" sz="1400" noProof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3. Складання переліку критеріїв, яким має задовольняти виріб</a:t>
                      </a:r>
                      <a:endParaRPr lang="uk-UA" sz="1400" noProof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Вміти визначати критерії, яким </a:t>
                      </a: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повинний </a:t>
                      </a: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відповідати </a:t>
                      </a: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виріб, що розробляється.</a:t>
                      </a:r>
                      <a:endParaRPr lang="uk-UA" sz="12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0194">
                <a:tc>
                  <a:txBody>
                    <a:bodyPr/>
                    <a:lstStyle/>
                    <a:p>
                      <a:r>
                        <a:rPr lang="uk-UA" sz="1400" noProof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4. Вироблення декількох ідей для пошуку можливих рішень</a:t>
                      </a:r>
                      <a:endParaRPr lang="uk-UA" sz="1400" noProof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Оцінювати ідеї на основі обраних критеріїв</a:t>
                      </a:r>
                      <a:endParaRPr lang="uk-UA" sz="12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48613">
                <a:tc>
                  <a:txBody>
                    <a:bodyPr/>
                    <a:lstStyle/>
                    <a:p>
                      <a:r>
                        <a:rPr lang="uk-UA" sz="1400" noProof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5. Оцінка ідей, вибір найбільш вдалою для подальшого опрацювання. Вивчення процесу виробництва виробу в промисловості</a:t>
                      </a:r>
                      <a:endParaRPr lang="uk-UA" sz="1400" noProof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1. Оцінювати ідеї з урахуванням наявності часу, обладнання, матеріалів, рівня знань, умінь і навичок, необхідних для реалізації обраної теми.</a:t>
                      </a:r>
                    </a:p>
                    <a:p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 Опрацьовувати </a:t>
                      </a: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обрану </a:t>
                      </a: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пропозицію до рівня виготовлення виробу</a:t>
                      </a:r>
                      <a:endParaRPr lang="uk-UA" sz="12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57956">
                <a:tc>
                  <a:txBody>
                    <a:bodyPr/>
                    <a:lstStyle/>
                    <a:p>
                      <a:r>
                        <a:rPr lang="uk-UA" sz="14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6. Планування виготовлення виробу; створення виробу</a:t>
                      </a:r>
                      <a:endParaRPr lang="uk-UA" sz="14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Детально записувати послідовність дій; вносячи зміни в міру необхідності.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 Виконувати вправи для набуття навичок з виготовлення </a:t>
                      </a: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виробів </a:t>
                      </a: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високої якості</a:t>
                      </a:r>
                      <a:endParaRPr lang="uk-UA" sz="12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76642">
                <a:tc>
                  <a:txBody>
                    <a:bodyPr/>
                    <a:lstStyle/>
                    <a:p>
                      <a:r>
                        <a:rPr lang="uk-UA" sz="14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7. Економічна оцінка виробленого виробу</a:t>
                      </a:r>
                      <a:endParaRPr lang="uk-UA" sz="14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Визначати витрати на виготовлення виробу (без урахування вартості трудових витрат)</a:t>
                      </a:r>
                      <a:endParaRPr lang="uk-UA" sz="12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17761">
                <a:tc>
                  <a:txBody>
                    <a:bodyPr/>
                    <a:lstStyle/>
                    <a:p>
                      <a:r>
                        <a:rPr lang="uk-UA" sz="14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8. Випробування виробу в процесі використання</a:t>
                      </a:r>
                      <a:endParaRPr lang="uk-UA" sz="14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baseline="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Випробувати </a:t>
                      </a: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створений </a:t>
                      </a: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виріб на практиці</a:t>
                      </a:r>
                      <a:endParaRPr lang="uk-UA" sz="12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57956">
                <a:tc>
                  <a:txBody>
                    <a:bodyPr/>
                    <a:lstStyle/>
                    <a:p>
                      <a:r>
                        <a:rPr lang="uk-UA" sz="14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9. Оцінка виробу відповідно до розроблених критеріїв</a:t>
                      </a:r>
                      <a:endParaRPr lang="uk-UA" sz="14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Оцінювати якість виробу (включаючи його вплив на навколишнє середовище, суспільство, культуру, економіку тощо)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uk-UA" sz="12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Пропонувати шляхи удосконалення виробу</a:t>
                      </a:r>
                      <a:endParaRPr lang="uk-UA" sz="12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14290"/>
            <a:ext cx="75724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2400" b="1" dirty="0" smtClean="0">
              <a:solidFill>
                <a:srgbClr val="C00000"/>
              </a:solidFill>
            </a:endParaRPr>
          </a:p>
          <a:p>
            <a:pPr algn="ctr"/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етап</a:t>
            </a:r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 результатів освоєння професійного </a:t>
            </a:r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модулю </a:t>
            </a:r>
            <a:endParaRPr lang="uk-UA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(виду професійної діяльності)</a:t>
            </a:r>
            <a:endParaRPr lang="uk-UA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714488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 результатів навчання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endParaRPr lang="en-US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3600" b="1" dirty="0" smtClean="0">
                <a:solidFill>
                  <a:schemeClr val="accent1">
                    <a:lumMod val="50000"/>
                  </a:schemeClr>
                </a:solidFill>
              </a:rPr>
              <a:t>процес зіставлення досягнутих результатів навчання із заданими критеріями з метою забезпечення якості підготовки учнів.</a:t>
            </a:r>
            <a:endParaRPr lang="uk-UA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142852"/>
          <a:ext cx="8786874" cy="6246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2928958"/>
                <a:gridCol w="2928958"/>
              </a:tblGrid>
              <a:tr h="1034270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Результати </a:t>
                      </a:r>
                    </a:p>
                    <a:p>
                      <a:pPr algn="ctr"/>
                      <a:r>
                        <a:rPr lang="uk-UA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(основні загальні компетенції)</a:t>
                      </a:r>
                      <a:endParaRPr lang="uk-UA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Основні показники оцінки результату</a:t>
                      </a:r>
                      <a:endParaRPr lang="uk-UA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Форми і методи контролю та оцінки</a:t>
                      </a:r>
                      <a:endParaRPr lang="uk-UA" noProof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180836">
                <a:tc>
                  <a:txBody>
                    <a:bodyPr/>
                    <a:lstStyle/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 . Розуміти сутність і соціальну значущість своєї майбутньої професії , виявляти до неї стійкий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інтерес.</a:t>
                      </a:r>
                      <a:endParaRPr lang="uk-UA" sz="1400" b="1" noProof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 . Організовувати власну діяльність , виходячи з мети та способів її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досягнення,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визначених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керівником.</a:t>
                      </a:r>
                      <a:endParaRPr lang="uk-UA" sz="1400" b="1" noProof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 . Аналізувати робочу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ситуацію,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здійснювати поточний і підсумковий контроль , оцінку і корекцію власної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діяльності,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нести відповідальність за результати своєї роботи.</a:t>
                      </a: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 . Здійснювати пошук інформації , необхідної для ефективного виконання професійних завдань.</a:t>
                      </a: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  <a:r>
                        <a:rPr lang="uk-UA" sz="1400" b="1" noProof="0" dirty="0" smtClean="0">
                          <a:solidFill>
                            <a:srgbClr val="C00000"/>
                          </a:solidFill>
                        </a:rPr>
                        <a:t>.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Використовувати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інформаційно - комунікаційні технології в професійній діяльності .</a:t>
                      </a:r>
                      <a:endParaRPr lang="uk-UA" sz="1400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Звіти про виконання творчих дослідницьких робіт в рамках професійної діяльності. </a:t>
                      </a: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    Виконання творчих і дослідницьких проектів за інтересами. </a:t>
                      </a: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    Створення електронних презентацій, кооперативна проектна діяльність. </a:t>
                      </a:r>
                    </a:p>
                    <a:p>
                      <a:endParaRPr lang="uk-UA" sz="1400" b="1" noProof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uk-UA" sz="1400" b="1" noProof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Портфоліо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учнів, сертифікати, грамоти, призові місця в конкурсах. </a:t>
                      </a: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    Громадська активність. </a:t>
                      </a: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    </a:t>
                      </a: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     Демонстрація інтересів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професії.</a:t>
                      </a:r>
                      <a:endParaRPr lang="uk-UA" sz="1400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Звіти про виконання практичних робіт. </a:t>
                      </a: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Тематична і рубіжна атестація в т.ч. з використанням тестів успішності. </a:t>
                      </a: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Повідомлення, реферати, проектна робота простої і складної структури, </a:t>
                      </a: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публічні виступи, </a:t>
                      </a: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відповідно до розроблених критеріїв. </a:t>
                      </a: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Продуктивна групова комунікація </a:t>
                      </a: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відповідно до розроблених критеріїв.</a:t>
                      </a:r>
                      <a:endParaRPr lang="uk-UA" sz="1400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0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Оцінка результатів засвоєння професійного модулю(виду професійної діяльності)</a:t>
            </a:r>
            <a:endParaRPr lang="uk-UA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714356"/>
            <a:ext cx="90011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Оцінка результатів навчання </a:t>
            </a:r>
            <a:r>
              <a:rPr lang="uk-UA" sz="1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процедура визначення відповідності індивідуальних освітніх досягнень учнів і випускників професійної освіти вимогам споживачів освітніх послуг.</a:t>
            </a:r>
            <a:endParaRPr lang="uk-UA" sz="1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285864"/>
          <a:ext cx="9144000" cy="5708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6512"/>
                <a:gridCol w="571504"/>
                <a:gridCol w="571504"/>
                <a:gridCol w="714380"/>
                <a:gridCol w="500066"/>
                <a:gridCol w="500034"/>
              </a:tblGrid>
              <a:tr h="345521">
                <a:tc rowSpan="2">
                  <a:txBody>
                    <a:bodyPr/>
                    <a:lstStyle/>
                    <a:p>
                      <a:pPr algn="ctr"/>
                      <a:endParaRPr lang="uk-UA" noProof="0" dirty="0" smtClean="0"/>
                    </a:p>
                    <a:p>
                      <a:pPr algn="ctr"/>
                      <a:r>
                        <a:rPr lang="uk-UA" noProof="0" dirty="0" smtClean="0"/>
                        <a:t>Найменування </a:t>
                      </a:r>
                      <a:r>
                        <a:rPr lang="uk-UA" noProof="0" dirty="0" smtClean="0"/>
                        <a:t>розділів і тем</a:t>
                      </a:r>
                      <a:endParaRPr lang="uk-UA" noProof="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sz="1400" noProof="0" dirty="0" smtClean="0"/>
                        <a:t>Оцінка результатів засвоєння тем</a:t>
                      </a:r>
                      <a:r>
                        <a:rPr lang="uk-UA" sz="1400" baseline="0" noProof="0" dirty="0" smtClean="0"/>
                        <a:t> </a:t>
                      </a:r>
                      <a:r>
                        <a:rPr lang="uk-UA" sz="1400" noProof="0" dirty="0" smtClean="0"/>
                        <a:t>предмету </a:t>
                      </a:r>
                      <a:endParaRPr lang="uk-UA" sz="1400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5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Іванов</a:t>
                      </a:r>
                      <a:endParaRPr lang="ru-RU" sz="10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Петренко</a:t>
                      </a:r>
                      <a:endParaRPr lang="ru-RU" sz="10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b="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Зайчен-ко</a:t>
                      </a:r>
                      <a:endParaRPr lang="uk-UA" sz="1000" b="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85794">
                <a:tc>
                  <a:txBody>
                    <a:bodyPr/>
                    <a:lstStyle/>
                    <a:p>
                      <a:r>
                        <a:rPr lang="uk-UA" sz="1400" b="1" noProof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Розділ 1.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Виконання типових слюсарних операції при підготовці до зварювання металу.</a:t>
                      </a:r>
                      <a:endParaRPr lang="uk-UA" sz="1400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uk-UA" sz="1400" b="1" noProof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Тема 1.1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Підготовка виробів </a:t>
                      </a:r>
                      <a:r>
                        <a:rPr lang="uk-UA" sz="1400" b="1" noProof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під зварювання.</a:t>
                      </a:r>
                      <a:endParaRPr lang="uk-UA" sz="1400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r>
                        <a:rPr lang="uk-UA" sz="1400" b="1" noProof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Тема 2.1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Типові слюсарні операції.</a:t>
                      </a:r>
                      <a:endParaRPr lang="uk-UA" sz="1400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uk-UA" sz="1400" b="1" noProof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Практичне заняття: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розробка фрагмента технології виконання комплексних слюсарних робіт при підготовці до зварювання металу.</a:t>
                      </a:r>
                      <a:endParaRPr lang="uk-UA" sz="1400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uk-UA" sz="1400" b="1" noProof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Контрольна робота: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виконання типових слюсарних операцій при підготовці металу до зварювання.</a:t>
                      </a:r>
                      <a:endParaRPr lang="uk-UA" sz="1400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1042">
                <a:tc>
                  <a:txBody>
                    <a:bodyPr/>
                    <a:lstStyle/>
                    <a:p>
                      <a:r>
                        <a:rPr lang="uk-UA" sz="1400" b="1" noProof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Самостійна поза</a:t>
                      </a:r>
                      <a:r>
                        <a:rPr lang="en-US" sz="1400" b="1" noProof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uk-UA" sz="1400" b="1" noProof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аудиторна робота учнів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: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реферат на тему «Слюсарні операції». </a:t>
                      </a: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Розробка презентації: «Слюсарні операції». </a:t>
                      </a:r>
                    </a:p>
                    <a:p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Розробка проекту: «Слюсарні операції».</a:t>
                      </a:r>
                      <a:endParaRPr lang="uk-UA" sz="1400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442">
                <a:tc>
                  <a:txBody>
                    <a:bodyPr/>
                    <a:lstStyle/>
                    <a:p>
                      <a:r>
                        <a:rPr lang="uk-UA" sz="1400" b="1" noProof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Виробнича практика</a:t>
                      </a:r>
                      <a:endParaRPr lang="uk-UA" sz="1400" b="1" noProof="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1042">
                <a:tc>
                  <a:txBody>
                    <a:bodyPr/>
                    <a:lstStyle/>
                    <a:p>
                      <a:r>
                        <a:rPr lang="uk-UA" b="1" noProof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Загальний результат</a:t>
                      </a:r>
                      <a:endParaRPr lang="uk-UA" b="1" noProof="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1 </a:t>
            </a:r>
            <a:r>
              <a:rPr lang="uk-UA" sz="2400" b="1" dirty="0" smtClean="0">
                <a:solidFill>
                  <a:srgbClr val="C00000"/>
                </a:solidFill>
              </a:rPr>
              <a:t>етап</a:t>
            </a:r>
          </a:p>
          <a:p>
            <a:pPr algn="ctr"/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Організація поза аудиторної </a:t>
            </a: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самостійної роботи учнів  </a:t>
            </a:r>
          </a:p>
          <a:p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</a:rPr>
              <a:t>Визначення загальних компетенцій та форм самостійної роботи відповідно до вимог до результатів освоєння </a:t>
            </a: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</a:rPr>
              <a:t>основної </a:t>
            </a: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</a:rPr>
              <a:t>професійної програми.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" y="1785926"/>
          <a:ext cx="9143999" cy="4786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479"/>
                <a:gridCol w="1500198"/>
                <a:gridCol w="2000264"/>
                <a:gridCol w="2100258"/>
                <a:gridCol w="1828800"/>
              </a:tblGrid>
              <a:tr h="2393173">
                <a:tc gridSpan="5"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1.</a:t>
                      </a:r>
                      <a:r>
                        <a:rPr lang="ru-RU" sz="2400" dirty="0" smtClean="0"/>
                        <a:t> </a:t>
                      </a:r>
                      <a:r>
                        <a:rPr lang="uk-UA" sz="2400" noProof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Здійснювати пошук інформації, необхідної для ефективного виконання професійних завдань; </a:t>
                      </a:r>
                    </a:p>
                    <a:p>
                      <a:r>
                        <a:rPr lang="uk-UA" sz="2400" noProof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2. Використовувати інформаційно-комунікативні технології в професійній діяльності; </a:t>
                      </a:r>
                    </a:p>
                    <a:p>
                      <a:r>
                        <a:rPr lang="uk-UA" sz="2400" noProof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3. Працювати в команді, ефективно спілкуватися з колегами, керівництвом, </a:t>
                      </a:r>
                      <a:r>
                        <a:rPr lang="uk-UA" sz="2400" noProof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замовниками</a:t>
                      </a:r>
                      <a:r>
                        <a:rPr lang="uk-UA" sz="2400" baseline="0" noProof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 продукції</a:t>
                      </a:r>
                      <a:endParaRPr lang="uk-UA" sz="2400" noProof="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93173">
                <a:tc>
                  <a:txBody>
                    <a:bodyPr/>
                    <a:lstStyle/>
                    <a:p>
                      <a:r>
                        <a:rPr lang="uk-UA" sz="2000" b="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Підготовка повідомлень по темі</a:t>
                      </a:r>
                      <a:endParaRPr lang="uk-UA" sz="2000" b="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Підготовка </a:t>
                      </a:r>
                    </a:p>
                    <a:p>
                      <a:r>
                        <a:rPr lang="uk-UA" sz="20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реферату</a:t>
                      </a:r>
                      <a:endParaRPr lang="uk-UA" sz="20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Розробка інформаційної карти спостережень, фрагмента тех</a:t>
                      </a:r>
                      <a:r>
                        <a:rPr lang="uk-UA" sz="20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. карти</a:t>
                      </a:r>
                      <a:endParaRPr lang="uk-UA" sz="20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Розробка мультимедійної презентації</a:t>
                      </a:r>
                      <a:endParaRPr lang="uk-UA" sz="20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Розробка </a:t>
                      </a:r>
                      <a:r>
                        <a:rPr lang="uk-UA" sz="2000" noProof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індивідуаль-</a:t>
                      </a:r>
                      <a:endParaRPr lang="uk-UA" sz="2000" noProof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uk-UA" sz="2000" noProof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ного</a:t>
                      </a:r>
                      <a:r>
                        <a:rPr lang="uk-UA" sz="20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uk-UA" sz="2000" noProof="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uk-UA" sz="20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або групового </a:t>
                      </a:r>
                    </a:p>
                    <a:p>
                      <a:r>
                        <a:rPr lang="uk-UA" sz="200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проекту</a:t>
                      </a:r>
                      <a:endParaRPr lang="uk-UA" sz="2000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7154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C00000"/>
                </a:solidFill>
              </a:rPr>
              <a:t>2 етап:</a:t>
            </a:r>
          </a:p>
          <a:p>
            <a:pPr algn="ctr"/>
            <a:r>
              <a:rPr lang="uk-UA" sz="2400" b="1" dirty="0" smtClean="0">
                <a:solidFill>
                  <a:srgbClr val="C00000"/>
                </a:solidFill>
              </a:rPr>
              <a:t> </a:t>
            </a: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Планування поза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аудиторної самостійної роботи учнів</a:t>
            </a:r>
            <a:endParaRPr lang="uk-UA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397000"/>
          <a:ext cx="91440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800" noProof="0" dirty="0" smtClean="0"/>
                        <a:t>Н</a:t>
                      </a:r>
                      <a:r>
                        <a:rPr lang="uk-UA" sz="2400" noProof="0" dirty="0" smtClean="0"/>
                        <a:t>айменування </a:t>
                      </a:r>
                    </a:p>
                    <a:p>
                      <a:pPr algn="ctr"/>
                      <a:r>
                        <a:rPr lang="uk-UA" sz="2400" noProof="0" dirty="0" smtClean="0"/>
                        <a:t>розділів  </a:t>
                      </a:r>
                      <a:r>
                        <a:rPr lang="uk-UA" sz="2400" noProof="0" dirty="0" smtClean="0"/>
                        <a:t>і тем програми</a:t>
                      </a:r>
                      <a:endParaRPr lang="uk-UA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noProof="0" dirty="0" smtClean="0"/>
                        <a:t>зміст </a:t>
                      </a:r>
                      <a:r>
                        <a:rPr lang="uk-UA" sz="2000" noProof="0" dirty="0" smtClean="0"/>
                        <a:t>навчального матеріалу, лабораторні роботи та практичні заняття, самостійна робота учнів, курсовий проект (якщо передбачений)</a:t>
                      </a:r>
                      <a:endParaRPr lang="uk-UA" sz="20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b="1" noProof="0" dirty="0" smtClean="0">
                          <a:solidFill>
                            <a:srgbClr val="C00000"/>
                          </a:solidFill>
                        </a:rPr>
                        <a:t>Розділ 1. </a:t>
                      </a:r>
                      <a:r>
                        <a:rPr lang="uk-UA" sz="20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Підготовка </a:t>
                      </a:r>
                      <a:r>
                        <a:rPr lang="uk-UA" sz="20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металу до </a:t>
                      </a:r>
                      <a:r>
                        <a:rPr lang="uk-UA" sz="20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зварювання</a:t>
                      </a:r>
                      <a:endParaRPr lang="uk-UA" sz="2000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="1" noProof="0" dirty="0" smtClean="0">
                          <a:solidFill>
                            <a:srgbClr val="C00000"/>
                          </a:solidFill>
                        </a:rPr>
                        <a:t>Тема 1.1 </a:t>
                      </a:r>
                      <a:r>
                        <a:rPr lang="uk-UA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Підготовка виробів під зварювання</a:t>
                      </a:r>
                      <a:endParaRPr lang="uk-UA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Правила підготовки виробів під зварювання: вихідні матеріали для виробництва зварювальних робіт. Первісна обробка металу перед слюсарними операціями. Заготівельні операції. </a:t>
                      </a:r>
                    </a:p>
                    <a:p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Типи оброблення крайок під зварювання: види зварних швів і з'єднань, принципи вибору оброблення крайок. Позначення швів і з'єднань на кресленнях.</a:t>
                      </a:r>
                      <a:endParaRPr lang="uk-UA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1"/>
          <a:ext cx="9144000" cy="7159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836507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836507">
                <a:tc rowSpan="3">
                  <a:txBody>
                    <a:bodyPr/>
                    <a:lstStyle/>
                    <a:p>
                      <a:r>
                        <a:rPr lang="uk-UA" sz="1800" b="1" noProof="0" dirty="0" smtClean="0">
                          <a:solidFill>
                            <a:srgbClr val="C00000"/>
                          </a:solidFill>
                        </a:rPr>
                        <a:t>Тема 2.1 </a:t>
                      </a:r>
                      <a:r>
                        <a:rPr lang="uk-UA" sz="18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Типові слюсарні операції</a:t>
                      </a:r>
                      <a:endParaRPr lang="uk-UA" sz="1800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Правка, гнуття, розмітка, рубка, різка механічна і ручна, обпилювання, свердління метала: призначення, сутність, техніка виконання, інструмент і пристрої, вимоги безпеки праці. Засоби і прийоми вимірювань лінійних розмірів, кутів, відхилень форми поверхні. Вимоги до організації робочого місця та безпеки виконання слюсарних операцій.</a:t>
                      </a:r>
                      <a:endParaRPr lang="uk-UA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37212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>
                          <a:solidFill>
                            <a:srgbClr val="C00000"/>
                          </a:solidFill>
                        </a:rPr>
                        <a:t>Практичне заняття: </a:t>
                      </a:r>
                      <a:r>
                        <a:rPr lang="uk-UA" noProof="0" dirty="0" smtClean="0"/>
                        <a:t>розробка </a:t>
                      </a:r>
                      <a:r>
                        <a:rPr lang="uk-UA" noProof="0" dirty="0" smtClean="0"/>
                        <a:t>фрагменту </a:t>
                      </a:r>
                      <a:r>
                        <a:rPr lang="uk-UA" noProof="0" dirty="0" smtClean="0"/>
                        <a:t>технології виконання комплексних слюсарних робіт при підготовці до зварювання металу.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>
                          <a:solidFill>
                            <a:srgbClr val="C00000"/>
                          </a:solidFill>
                        </a:rPr>
                        <a:t>Контрольна робота: </a:t>
                      </a:r>
                      <a:r>
                        <a:rPr lang="uk-UA" noProof="0" dirty="0" smtClean="0"/>
                        <a:t>виконання типових </a:t>
                      </a:r>
                      <a:r>
                        <a:rPr lang="uk-UA" noProof="0" dirty="0" smtClean="0"/>
                        <a:t>слюсарних операцій при </a:t>
                      </a:r>
                      <a:r>
                        <a:rPr lang="uk-UA" noProof="0" dirty="0" smtClean="0"/>
                        <a:t>підготовці </a:t>
                      </a:r>
                      <a:r>
                        <a:rPr lang="uk-UA" noProof="0" dirty="0" smtClean="0"/>
                        <a:t>металу</a:t>
                      </a:r>
                      <a:r>
                        <a:rPr lang="uk-UA" baseline="0" noProof="0" dirty="0" smtClean="0"/>
                        <a:t> </a:t>
                      </a:r>
                      <a:r>
                        <a:rPr lang="uk-UA" noProof="0" dirty="0" smtClean="0"/>
                        <a:t>до зварювання.</a:t>
                      </a:r>
                      <a:endParaRPr lang="uk-UA" noProof="0" dirty="0" smtClean="0"/>
                    </a:p>
                    <a:p>
                      <a:endParaRPr lang="uk-UA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2266">
                <a:tc gridSpan="2">
                  <a:txBody>
                    <a:bodyPr/>
                    <a:lstStyle/>
                    <a:p>
                      <a:r>
                        <a:rPr lang="uk-UA" sz="1800" noProof="0" dirty="0" smtClean="0">
                          <a:solidFill>
                            <a:srgbClr val="C00000"/>
                          </a:solidFill>
                        </a:rPr>
                        <a:t>Самостійна поза аудиторна робота учнів</a:t>
                      </a:r>
                      <a:r>
                        <a:rPr lang="uk-UA" sz="1800" noProof="0" dirty="0" smtClean="0"/>
                        <a:t>: реферат на тему «Слюсарні операції»</a:t>
                      </a:r>
                      <a:endParaRPr lang="uk-UA" sz="1800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991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603673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603673">
                <a:tc>
                  <a:txBody>
                    <a:bodyPr/>
                    <a:lstStyle/>
                    <a:p>
                      <a:r>
                        <a:rPr lang="uk-UA" b="1" noProof="0" dirty="0" smtClean="0">
                          <a:solidFill>
                            <a:srgbClr val="C00000"/>
                          </a:solidFill>
                        </a:rPr>
                        <a:t>Розділ 2. </a:t>
                      </a:r>
                      <a:r>
                        <a:rPr lang="uk-UA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Виконання </a:t>
                      </a:r>
                      <a:r>
                        <a:rPr lang="uk-UA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складання</a:t>
                      </a:r>
                      <a:r>
                        <a:rPr lang="uk-UA" b="1" baseline="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uk-UA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виробів </a:t>
                      </a:r>
                      <a:r>
                        <a:rPr lang="uk-UA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під зварювання</a:t>
                      </a:r>
                      <a:endParaRPr lang="uk-UA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3673">
                <a:tc>
                  <a:txBody>
                    <a:bodyPr/>
                    <a:lstStyle/>
                    <a:p>
                      <a:r>
                        <a:rPr lang="uk-UA" b="1" noProof="0" dirty="0" smtClean="0">
                          <a:solidFill>
                            <a:srgbClr val="C00000"/>
                          </a:solidFill>
                        </a:rPr>
                        <a:t>Тема 2.1 </a:t>
                      </a:r>
                      <a:r>
                        <a:rPr lang="uk-UA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Складально-зварювальні пристосування.</a:t>
                      </a:r>
                      <a:endParaRPr lang="uk-UA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Складально-зварювальні пристосування: поняття, види і призначення, </a:t>
                      </a:r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пристрої.</a:t>
                      </a:r>
                      <a:endParaRPr lang="uk-UA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03673">
                <a:tc>
                  <a:txBody>
                    <a:bodyPr/>
                    <a:lstStyle/>
                    <a:p>
                      <a:r>
                        <a:rPr lang="uk-UA" b="1" noProof="0" dirty="0" smtClean="0">
                          <a:solidFill>
                            <a:srgbClr val="C00000"/>
                          </a:solidFill>
                        </a:rPr>
                        <a:t>Тема 2.2 </a:t>
                      </a:r>
                      <a:r>
                        <a:rPr lang="uk-UA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Складання виробів на </a:t>
                      </a:r>
                      <a:r>
                        <a:rPr lang="uk-UA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прихвачуваннях.</a:t>
                      </a:r>
                      <a:endParaRPr lang="uk-UA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noProof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Прихвачування</a:t>
                      </a:r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: </a:t>
                      </a:r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поняття, призначення, правила </a:t>
                      </a:r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накладення </a:t>
                      </a:r>
                      <a:r>
                        <a:rPr lang="uk-UA" noProof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прихвачувань</a:t>
                      </a:r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при </a:t>
                      </a:r>
                      <a:r>
                        <a:rPr lang="uk-UA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складанні виробів. Установка необхідного зазору при складанні.</a:t>
                      </a:r>
                    </a:p>
                    <a:p>
                      <a:endParaRPr lang="uk-UA" noProof="0" dirty="0"/>
                    </a:p>
                  </a:txBody>
                  <a:tcPr/>
                </a:tc>
              </a:tr>
              <a:tr h="60367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>
                          <a:solidFill>
                            <a:srgbClr val="C00000"/>
                          </a:solidFill>
                        </a:rPr>
                        <a:t>Практичне заняття: </a:t>
                      </a:r>
                      <a:r>
                        <a:rPr lang="uk-UA" noProof="0" dirty="0" smtClean="0"/>
                        <a:t>Розробка технології виконання складання виробів під зварювання в складально-зварювальних пристосуваннях і </a:t>
                      </a:r>
                      <a:r>
                        <a:rPr lang="uk-UA" noProof="0" dirty="0" smtClean="0"/>
                        <a:t>прихвачуваннями</a:t>
                      </a:r>
                      <a:r>
                        <a:rPr lang="uk-UA" baseline="0" noProof="0" dirty="0" smtClean="0"/>
                        <a:t> </a:t>
                      </a:r>
                      <a:r>
                        <a:rPr lang="uk-UA" noProof="0" dirty="0" smtClean="0"/>
                        <a:t> </a:t>
                      </a:r>
                      <a:r>
                        <a:rPr lang="uk-UA" noProof="0" dirty="0" smtClean="0"/>
                        <a:t>з різними типами крайок.</a:t>
                      </a:r>
                      <a:endParaRPr lang="uk-UA" noProof="0" dirty="0"/>
                    </a:p>
                  </a:txBody>
                  <a:tcPr/>
                </a:tc>
              </a:tr>
              <a:tr h="993010">
                <a:tc rowSpan="2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>
                          <a:solidFill>
                            <a:srgbClr val="C00000"/>
                          </a:solidFill>
                        </a:rPr>
                        <a:t>Контрольна робота: </a:t>
                      </a:r>
                      <a:r>
                        <a:rPr lang="uk-UA" noProof="0" dirty="0" smtClean="0"/>
                        <a:t>Технологічні прийоми складання виробів під </a:t>
                      </a:r>
                      <a:r>
                        <a:rPr lang="uk-UA" noProof="0" dirty="0" smtClean="0"/>
                        <a:t>зварювання.</a:t>
                      </a:r>
                      <a:endParaRPr lang="uk-UA" noProof="0" dirty="0" smtClean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>
                          <a:solidFill>
                            <a:srgbClr val="C00000"/>
                          </a:solidFill>
                        </a:rPr>
                        <a:t>Самостійна робота учнів: </a:t>
                      </a:r>
                      <a:r>
                        <a:rPr lang="uk-UA" noProof="0" dirty="0" smtClean="0"/>
                        <a:t>реферат на тему «Спеціальні та універсальні пристосування»</a:t>
                      </a:r>
                      <a:endParaRPr lang="uk-UA" noProof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7146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44"/>
                <a:gridCol w="5429256"/>
              </a:tblGrid>
              <a:tr h="101769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2196987">
                <a:tc>
                  <a:txBody>
                    <a:bodyPr/>
                    <a:lstStyle/>
                    <a:p>
                      <a:r>
                        <a:rPr lang="uk-UA" sz="2000" b="1" noProof="0" dirty="0" smtClean="0">
                          <a:solidFill>
                            <a:srgbClr val="C00000"/>
                          </a:solidFill>
                        </a:rPr>
                        <a:t>Розділ 3. </a:t>
                      </a:r>
                      <a:r>
                        <a:rPr lang="uk-UA" sz="20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Забезпечення </a:t>
                      </a:r>
                      <a:r>
                        <a:rPr lang="uk-UA" sz="20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безпеки виконання зварювальних робіт </a:t>
                      </a:r>
                      <a:r>
                        <a:rPr lang="uk-UA" sz="20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на </a:t>
                      </a:r>
                      <a:r>
                        <a:rPr lang="uk-UA" sz="20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робочому місці відповідно до санітарно-технічних вимог і вимог охорони праці.</a:t>
                      </a:r>
                      <a:endParaRPr lang="uk-UA" sz="2000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00707">
                <a:tc>
                  <a:txBody>
                    <a:bodyPr/>
                    <a:lstStyle/>
                    <a:p>
                      <a:r>
                        <a:rPr lang="uk-UA" sz="1400" b="1" noProof="0" dirty="0" smtClean="0">
                          <a:solidFill>
                            <a:srgbClr val="C00000"/>
                          </a:solidFill>
                        </a:rPr>
                        <a:t>Тема3.1</a:t>
                      </a:r>
                      <a:r>
                        <a:rPr lang="uk-UA" sz="1400" noProof="0" dirty="0" smtClean="0"/>
                        <a:t>.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Безпечні умови праці при виконанні ручного дугового та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автоматичного</a:t>
                      </a:r>
                      <a:r>
                        <a:rPr lang="uk-UA" sz="1400" b="1" baseline="0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uk-UA" sz="1400" b="1" noProof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зварювання</a:t>
                      </a:r>
                      <a:endParaRPr lang="uk-UA" sz="1400" b="1" noProof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noProof="0" dirty="0" smtClean="0"/>
                        <a:t>Санітарно </a:t>
                      </a:r>
                      <a:r>
                        <a:rPr lang="uk-UA" sz="1400" noProof="0" dirty="0" smtClean="0"/>
                        <a:t>– технічні</a:t>
                      </a:r>
                      <a:r>
                        <a:rPr lang="uk-UA" sz="1400" baseline="0" noProof="0" dirty="0" smtClean="0"/>
                        <a:t> </a:t>
                      </a:r>
                      <a:r>
                        <a:rPr lang="uk-UA" sz="1400" noProof="0" dirty="0" smtClean="0"/>
                        <a:t>вимоги </a:t>
                      </a:r>
                      <a:r>
                        <a:rPr lang="uk-UA" sz="1400" noProof="0" dirty="0" smtClean="0"/>
                        <a:t>до робочого місця .</a:t>
                      </a:r>
                    </a:p>
                    <a:p>
                      <a:r>
                        <a:rPr lang="uk-UA" sz="1400" noProof="0" dirty="0" smtClean="0"/>
                        <a:t>Безпечні умови праці та електробезпека при виконанні ручного дугового </a:t>
                      </a:r>
                      <a:r>
                        <a:rPr lang="uk-UA" sz="1400" noProof="0" dirty="0" smtClean="0"/>
                        <a:t>та автоматичного  зварювання </a:t>
                      </a:r>
                      <a:r>
                        <a:rPr lang="uk-UA" sz="1400" noProof="0" dirty="0" smtClean="0"/>
                        <a:t>середньої складності і складних деталей апаратів , вузлів , конструкцій і трубопроводів з конструкційних і вуглецевих сталей , чавуну , кольорових металів і сплавів.</a:t>
                      </a:r>
                      <a:endParaRPr lang="uk-UA" sz="1400" noProof="0" dirty="0"/>
                    </a:p>
                  </a:txBody>
                  <a:tcPr/>
                </a:tc>
              </a:tr>
              <a:tr h="1344947">
                <a:tc rowSpan="2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noProof="0" dirty="0" smtClean="0">
                          <a:solidFill>
                            <a:srgbClr val="C00000"/>
                          </a:solidFill>
                        </a:rPr>
                        <a:t>Практичне заняття 1: </a:t>
                      </a:r>
                      <a:r>
                        <a:rPr lang="uk-UA" sz="1400" noProof="0" dirty="0" smtClean="0"/>
                        <a:t>розрахунок режимів зварювання для заданої товщини і марки металу в різних просторових положеннях. </a:t>
                      </a:r>
                    </a:p>
                    <a:p>
                      <a:r>
                        <a:rPr lang="uk-UA" sz="1400" noProof="0" dirty="0" smtClean="0">
                          <a:solidFill>
                            <a:srgbClr val="C00000"/>
                          </a:solidFill>
                        </a:rPr>
                        <a:t>Практичне заняття 2</a:t>
                      </a:r>
                      <a:r>
                        <a:rPr lang="uk-UA" sz="1400" noProof="0" dirty="0" smtClean="0"/>
                        <a:t>: читання електричної схеми і визначення по ній типу зварювального </a:t>
                      </a:r>
                      <a:r>
                        <a:rPr lang="uk-UA" sz="1400" noProof="0" dirty="0" smtClean="0"/>
                        <a:t>апарату.</a:t>
                      </a:r>
                      <a:endParaRPr lang="uk-UA" sz="1400" noProof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noProof="0" dirty="0" smtClean="0">
                          <a:solidFill>
                            <a:srgbClr val="C00000"/>
                          </a:solidFill>
                        </a:rPr>
                        <a:t>Самостійна робота учнів: </a:t>
                      </a:r>
                      <a:r>
                        <a:rPr lang="uk-UA" sz="1400" noProof="0" dirty="0" smtClean="0"/>
                        <a:t>розробка мультимедійної презентації на тему: «Обладнання для електрозварювання, що застосовується на </a:t>
                      </a:r>
                      <a:r>
                        <a:rPr lang="uk-UA" sz="1400" noProof="0" dirty="0" smtClean="0"/>
                        <a:t>підприємствах</a:t>
                      </a:r>
                      <a:r>
                        <a:rPr lang="uk-UA" sz="1400" baseline="0" noProof="0" dirty="0" smtClean="0"/>
                        <a:t> Алчевська</a:t>
                      </a:r>
                      <a:r>
                        <a:rPr lang="uk-UA" sz="1400" noProof="0" dirty="0" smtClean="0"/>
                        <a:t>»; </a:t>
                      </a:r>
                      <a:endParaRPr lang="uk-UA" sz="1400" noProof="0" dirty="0" smtClean="0"/>
                    </a:p>
                    <a:p>
                      <a:r>
                        <a:rPr lang="uk-UA" sz="1400" noProof="0" dirty="0" smtClean="0"/>
                        <a:t>розробка </a:t>
                      </a:r>
                      <a:r>
                        <a:rPr lang="uk-UA" sz="1400" noProof="0" dirty="0" smtClean="0"/>
                        <a:t>проекту «Безпечні умови праці при виконанні ручного дугового та </a:t>
                      </a:r>
                      <a:r>
                        <a:rPr lang="uk-UA" sz="1400" noProof="0" dirty="0" smtClean="0"/>
                        <a:t>автоматичного</a:t>
                      </a:r>
                      <a:r>
                        <a:rPr lang="uk-UA" sz="1400" baseline="0" noProof="0" dirty="0" smtClean="0"/>
                        <a:t> </a:t>
                      </a:r>
                      <a:r>
                        <a:rPr lang="uk-UA" sz="1400" noProof="0" dirty="0" smtClean="0"/>
                        <a:t>зварювання</a:t>
                      </a:r>
                      <a:r>
                        <a:rPr lang="ru-RU" sz="1400" dirty="0" smtClean="0"/>
                        <a:t>»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3 </a:t>
            </a:r>
            <a:r>
              <a:rPr lang="ru-RU" sz="2400" b="1" dirty="0" err="1" smtClean="0">
                <a:solidFill>
                  <a:srgbClr val="C00000"/>
                </a:solidFill>
              </a:rPr>
              <a:t>етап</a:t>
            </a:r>
            <a:r>
              <a:rPr lang="ru-RU" sz="2400" b="1" dirty="0" smtClean="0">
                <a:solidFill>
                  <a:srgbClr val="C00000"/>
                </a:solidFill>
              </a:rPr>
              <a:t>:</a:t>
            </a:r>
          </a:p>
          <a:p>
            <a:pPr algn="ctr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Розробка методичних рекомендацій для оволодіння учнями способами діяльності під час поза аудиторної самостійної роботи</a:t>
            </a:r>
            <a:endParaRPr lang="uk-UA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35729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Мета: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Організовувати власну діяльність, виходячи з мети та способів її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досягнення.</a:t>
            </a:r>
            <a:endParaRPr lang="uk-UA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858016" y="2857495"/>
            <a:ext cx="2071702" cy="1062615"/>
            <a:chOff x="5587089" y="1045109"/>
            <a:chExt cx="1974230" cy="982221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5" name="Нашивка 4"/>
            <p:cNvSpPr/>
            <p:nvPr/>
          </p:nvSpPr>
          <p:spPr>
            <a:xfrm>
              <a:off x="5587089" y="1045109"/>
              <a:ext cx="1974230" cy="982221"/>
            </a:xfrm>
            <a:prstGeom prst="chevron">
              <a:avLst/>
            </a:prstGeom>
            <a:grpFill/>
          </p:spPr>
          <p:style>
            <a:lnRef idx="2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Нашивка 4"/>
            <p:cNvSpPr/>
            <p:nvPr/>
          </p:nvSpPr>
          <p:spPr>
            <a:xfrm>
              <a:off x="6078200" y="1045109"/>
              <a:ext cx="992009" cy="98222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7620" rIns="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kern="1200" dirty="0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5072066" y="2857496"/>
            <a:ext cx="2071702" cy="1062614"/>
            <a:chOff x="5587089" y="1045109"/>
            <a:chExt cx="1974230" cy="982221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8" name="Нашивка 7"/>
            <p:cNvSpPr/>
            <p:nvPr/>
          </p:nvSpPr>
          <p:spPr>
            <a:xfrm>
              <a:off x="5587089" y="1045109"/>
              <a:ext cx="1974230" cy="982221"/>
            </a:xfrm>
            <a:prstGeom prst="chevron">
              <a:avLst/>
            </a:prstGeom>
            <a:grpFill/>
          </p:spPr>
          <p:style>
            <a:lnRef idx="2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Нашивка 4"/>
            <p:cNvSpPr/>
            <p:nvPr/>
          </p:nvSpPr>
          <p:spPr>
            <a:xfrm>
              <a:off x="6078200" y="1045109"/>
              <a:ext cx="1142735" cy="98222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7620" rIns="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uk-UA" sz="1200" b="1" dirty="0" smtClean="0">
                  <a:solidFill>
                    <a:schemeClr val="accent1">
                      <a:lumMod val="75000"/>
                    </a:schemeClr>
                  </a:solidFill>
                </a:rPr>
                <a:t>Вимоги до оформлення </a:t>
              </a:r>
            </a:p>
            <a:p>
              <a:pPr lvl="0"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uk-UA" sz="1200" b="1" dirty="0" smtClean="0">
                  <a:solidFill>
                    <a:schemeClr val="accent1">
                      <a:lumMod val="75000"/>
                    </a:schemeClr>
                  </a:solidFill>
                </a:rPr>
                <a:t>повідомлення, реферату</a:t>
              </a:r>
              <a:endParaRPr lang="uk-UA" sz="1200" b="1" kern="12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2857488" y="2857495"/>
            <a:ext cx="2500330" cy="1071571"/>
            <a:chOff x="5587089" y="1045109"/>
            <a:chExt cx="1974230" cy="982221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11" name="Нашивка 10"/>
            <p:cNvSpPr/>
            <p:nvPr/>
          </p:nvSpPr>
          <p:spPr>
            <a:xfrm>
              <a:off x="5587089" y="1045109"/>
              <a:ext cx="1974230" cy="982221"/>
            </a:xfrm>
            <a:prstGeom prst="chevron">
              <a:avLst/>
            </a:prstGeom>
            <a:grpFill/>
          </p:spPr>
          <p:style>
            <a:lnRef idx="2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Нашивка 4"/>
            <p:cNvSpPr/>
            <p:nvPr/>
          </p:nvSpPr>
          <p:spPr>
            <a:xfrm>
              <a:off x="6078200" y="1045109"/>
              <a:ext cx="992009" cy="98222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7620" rIns="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kern="1200" dirty="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428597" y="2786057"/>
            <a:ext cx="2643206" cy="1134053"/>
            <a:chOff x="5587089" y="1045109"/>
            <a:chExt cx="1974230" cy="982221"/>
          </a:xfrm>
          <a:solidFill>
            <a:schemeClr val="accent5">
              <a:lumMod val="75000"/>
            </a:schemeClr>
          </a:solidFill>
        </p:grpSpPr>
        <p:sp>
          <p:nvSpPr>
            <p:cNvPr id="14" name="Нашивка 13"/>
            <p:cNvSpPr/>
            <p:nvPr/>
          </p:nvSpPr>
          <p:spPr>
            <a:xfrm>
              <a:off x="5587089" y="1045109"/>
              <a:ext cx="1974230" cy="982221"/>
            </a:xfrm>
            <a:prstGeom prst="chevron">
              <a:avLst/>
            </a:prstGeom>
            <a:grpFill/>
          </p:spPr>
          <p:style>
            <a:lnRef idx="2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Нашивка 4"/>
            <p:cNvSpPr/>
            <p:nvPr/>
          </p:nvSpPr>
          <p:spPr>
            <a:xfrm>
              <a:off x="6078200" y="1045109"/>
              <a:ext cx="992009" cy="98222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7620" rIns="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kern="1200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929454" y="4143380"/>
            <a:ext cx="2071702" cy="980130"/>
            <a:chOff x="5587089" y="1045109"/>
            <a:chExt cx="1974230" cy="982221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7" name="Нашивка 16"/>
            <p:cNvSpPr/>
            <p:nvPr/>
          </p:nvSpPr>
          <p:spPr>
            <a:xfrm>
              <a:off x="5587089" y="1045109"/>
              <a:ext cx="1974230" cy="982221"/>
            </a:xfrm>
            <a:prstGeom prst="chevron">
              <a:avLst/>
            </a:prstGeom>
            <a:grpFill/>
          </p:spPr>
          <p:style>
            <a:lnRef idx="2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Нашивка 4"/>
            <p:cNvSpPr/>
            <p:nvPr/>
          </p:nvSpPr>
          <p:spPr>
            <a:xfrm>
              <a:off x="6063627" y="1111836"/>
              <a:ext cx="1089230" cy="79235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7620" rIns="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uk-UA" sz="1200" b="1" dirty="0" smtClean="0">
                  <a:solidFill>
                    <a:schemeClr val="accent3">
                      <a:lumMod val="25000"/>
                    </a:schemeClr>
                  </a:solidFill>
                </a:rPr>
                <a:t>Вимоги до усного поданням тех.</a:t>
              </a:r>
            </a:p>
            <a:p>
              <a:pPr lvl="0"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uk-UA" sz="1200" b="1" dirty="0" smtClean="0">
                  <a:solidFill>
                    <a:schemeClr val="accent3">
                      <a:lumMod val="25000"/>
                    </a:schemeClr>
                  </a:solidFill>
                </a:rPr>
                <a:t>документації</a:t>
              </a:r>
              <a:endParaRPr lang="uk-UA" sz="1200" b="1" kern="1200" dirty="0">
                <a:solidFill>
                  <a:schemeClr val="accent3">
                    <a:lumMod val="25000"/>
                  </a:schemeClr>
                </a:solidFill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4929190" y="4143380"/>
            <a:ext cx="2357454" cy="1000132"/>
            <a:chOff x="5587089" y="1045109"/>
            <a:chExt cx="1974230" cy="982221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20" name="Нашивка 19"/>
            <p:cNvSpPr/>
            <p:nvPr/>
          </p:nvSpPr>
          <p:spPr>
            <a:xfrm>
              <a:off x="5587089" y="1045109"/>
              <a:ext cx="1974230" cy="982221"/>
            </a:xfrm>
            <a:prstGeom prst="chevron">
              <a:avLst/>
            </a:prstGeom>
            <a:grpFill/>
          </p:spPr>
          <p:style>
            <a:lnRef idx="2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Нашивка 4"/>
            <p:cNvSpPr/>
            <p:nvPr/>
          </p:nvSpPr>
          <p:spPr>
            <a:xfrm>
              <a:off x="6078200" y="1045109"/>
              <a:ext cx="992009" cy="98222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7620" rIns="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uk-UA" sz="1200" b="1" dirty="0" smtClean="0">
                  <a:solidFill>
                    <a:schemeClr val="accent3">
                      <a:lumMod val="25000"/>
                    </a:schemeClr>
                  </a:solidFill>
                </a:rPr>
                <a:t>Вимоги до складання та оформлення </a:t>
              </a:r>
            </a:p>
            <a:p>
              <a:pPr lvl="0"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uk-UA" sz="1200" b="1" dirty="0" smtClean="0">
                  <a:solidFill>
                    <a:schemeClr val="accent3">
                      <a:lumMod val="25000"/>
                    </a:schemeClr>
                  </a:solidFill>
                </a:rPr>
                <a:t>технологічної документації</a:t>
              </a:r>
              <a:endParaRPr lang="uk-UA" sz="1200" b="1" kern="1200" dirty="0">
                <a:solidFill>
                  <a:schemeClr val="accent3">
                    <a:lumMod val="25000"/>
                  </a:schemeClr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2928927" y="4071942"/>
            <a:ext cx="2357454" cy="1143008"/>
            <a:chOff x="5587089" y="1045109"/>
            <a:chExt cx="1974230" cy="982221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23" name="Нашивка 22"/>
            <p:cNvSpPr/>
            <p:nvPr/>
          </p:nvSpPr>
          <p:spPr>
            <a:xfrm>
              <a:off x="5587089" y="1045109"/>
              <a:ext cx="1974230" cy="982221"/>
            </a:xfrm>
            <a:prstGeom prst="chevron">
              <a:avLst/>
            </a:prstGeom>
            <a:grpFill/>
          </p:spPr>
          <p:style>
            <a:lnRef idx="2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Нашивка 4"/>
            <p:cNvSpPr/>
            <p:nvPr/>
          </p:nvSpPr>
          <p:spPr>
            <a:xfrm>
              <a:off x="6078200" y="1045109"/>
              <a:ext cx="992009" cy="98222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7620" rIns="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uk-UA" sz="1200" b="1" dirty="0" smtClean="0">
                  <a:solidFill>
                    <a:schemeClr val="accent3">
                      <a:lumMod val="25000"/>
                    </a:schemeClr>
                  </a:solidFill>
                </a:rPr>
                <a:t>Рекомендації з читання тех. документації та тех. карт, карт спостережень</a:t>
              </a:r>
              <a:endParaRPr lang="uk-UA" sz="1200" b="1" kern="1200" dirty="0">
                <a:solidFill>
                  <a:schemeClr val="accent3">
                    <a:lumMod val="25000"/>
                  </a:schemeClr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 flipV="1">
            <a:off x="500035" y="4071942"/>
            <a:ext cx="2643206" cy="1143008"/>
            <a:chOff x="5587089" y="1045109"/>
            <a:chExt cx="1974230" cy="982221"/>
          </a:xfrm>
        </p:grpSpPr>
        <p:sp>
          <p:nvSpPr>
            <p:cNvPr id="29" name="Нашивка 28"/>
            <p:cNvSpPr/>
            <p:nvPr/>
          </p:nvSpPr>
          <p:spPr>
            <a:xfrm>
              <a:off x="5587089" y="1045109"/>
              <a:ext cx="1974230" cy="982221"/>
            </a:xfrm>
            <a:prstGeom prst="chevron">
              <a:avLst/>
            </a:prstGeom>
            <a:solidFill>
              <a:schemeClr val="accent1">
                <a:lumMod val="75000"/>
                <a:alpha val="90000"/>
              </a:schemeClr>
            </a:solidFill>
          </p:spPr>
          <p:style>
            <a:lnRef idx="2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Нашивка 4"/>
            <p:cNvSpPr/>
            <p:nvPr/>
          </p:nvSpPr>
          <p:spPr>
            <a:xfrm flipV="1">
              <a:off x="6078200" y="1106498"/>
              <a:ext cx="992009" cy="8594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7620" rIns="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uk-UA" sz="1200" b="1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Розробка інформаційної карти спостережень, фрагмента тех</a:t>
              </a:r>
              <a:r>
                <a:rPr lang="uk-UA" sz="1200" b="1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. карти</a:t>
              </a:r>
              <a:endParaRPr lang="uk-UA" sz="1200" b="1" kern="1200" dirty="0">
                <a:solidFill>
                  <a:schemeClr val="accent2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6643702" y="5357826"/>
            <a:ext cx="2357454" cy="1285884"/>
            <a:chOff x="5587089" y="1045109"/>
            <a:chExt cx="1974230" cy="982221"/>
          </a:xfrm>
          <a:solidFill>
            <a:schemeClr val="accent6">
              <a:lumMod val="75000"/>
              <a:lumOff val="25000"/>
            </a:schemeClr>
          </a:solidFill>
        </p:grpSpPr>
        <p:sp>
          <p:nvSpPr>
            <p:cNvPr id="32" name="Нашивка 31"/>
            <p:cNvSpPr/>
            <p:nvPr/>
          </p:nvSpPr>
          <p:spPr>
            <a:xfrm>
              <a:off x="5587089" y="1045109"/>
              <a:ext cx="1974230" cy="982221"/>
            </a:xfrm>
            <a:prstGeom prst="chevron">
              <a:avLst/>
            </a:prstGeom>
            <a:grpFill/>
          </p:spPr>
          <p:style>
            <a:lnRef idx="2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Нашивка 4"/>
            <p:cNvSpPr/>
            <p:nvPr/>
          </p:nvSpPr>
          <p:spPr>
            <a:xfrm>
              <a:off x="6078200" y="1045109"/>
              <a:ext cx="992009" cy="98222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7620" rIns="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uk-UA" sz="1200" b="1" dirty="0" smtClean="0">
                  <a:solidFill>
                    <a:schemeClr val="accent1">
                      <a:lumMod val="50000"/>
                    </a:schemeClr>
                  </a:solidFill>
                </a:rPr>
                <a:t>Вимоги до презентації</a:t>
              </a:r>
              <a:endParaRPr lang="uk-UA" sz="1200" b="1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4714876" y="5357826"/>
            <a:ext cx="2357454" cy="1285884"/>
            <a:chOff x="5587089" y="1045109"/>
            <a:chExt cx="1974230" cy="982221"/>
          </a:xfrm>
          <a:solidFill>
            <a:schemeClr val="accent6">
              <a:lumMod val="75000"/>
              <a:lumOff val="25000"/>
            </a:schemeClr>
          </a:solidFill>
        </p:grpSpPr>
        <p:sp>
          <p:nvSpPr>
            <p:cNvPr id="35" name="Нашивка 34"/>
            <p:cNvSpPr/>
            <p:nvPr/>
          </p:nvSpPr>
          <p:spPr>
            <a:xfrm>
              <a:off x="5587089" y="1045109"/>
              <a:ext cx="1974230" cy="982221"/>
            </a:xfrm>
            <a:prstGeom prst="chevron">
              <a:avLst/>
            </a:prstGeom>
            <a:grpFill/>
          </p:spPr>
          <p:style>
            <a:lnRef idx="2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Нашивка 4"/>
            <p:cNvSpPr/>
            <p:nvPr/>
          </p:nvSpPr>
          <p:spPr>
            <a:xfrm>
              <a:off x="6078200" y="1045109"/>
              <a:ext cx="992009" cy="98222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7620" rIns="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b="1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2500299" y="5357826"/>
            <a:ext cx="2428892" cy="1357322"/>
            <a:chOff x="5587089" y="1045109"/>
            <a:chExt cx="1974230" cy="982221"/>
          </a:xfrm>
          <a:solidFill>
            <a:schemeClr val="accent6">
              <a:lumMod val="75000"/>
              <a:lumOff val="25000"/>
            </a:schemeClr>
          </a:solidFill>
        </p:grpSpPr>
        <p:sp>
          <p:nvSpPr>
            <p:cNvPr id="38" name="Нашивка 37"/>
            <p:cNvSpPr/>
            <p:nvPr/>
          </p:nvSpPr>
          <p:spPr>
            <a:xfrm>
              <a:off x="5587089" y="1045109"/>
              <a:ext cx="1974230" cy="982221"/>
            </a:xfrm>
            <a:prstGeom prst="chevron">
              <a:avLst/>
            </a:prstGeom>
            <a:grpFill/>
          </p:spPr>
          <p:style>
            <a:lnRef idx="2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Нашивка 4"/>
            <p:cNvSpPr/>
            <p:nvPr/>
          </p:nvSpPr>
          <p:spPr>
            <a:xfrm>
              <a:off x="6078200" y="1045109"/>
              <a:ext cx="992009" cy="98222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7620" rIns="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uk-UA" sz="1200" b="1" dirty="0" smtClean="0">
                  <a:solidFill>
                    <a:schemeClr val="accent1">
                      <a:lumMod val="50000"/>
                    </a:schemeClr>
                  </a:solidFill>
                </a:rPr>
                <a:t>Рекомендації для роботи з навчальною та спеціальною літературою</a:t>
              </a:r>
              <a:endParaRPr lang="uk-UA" sz="1200" b="1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357158" y="5357826"/>
            <a:ext cx="2428893" cy="1285884"/>
            <a:chOff x="5587089" y="1045109"/>
            <a:chExt cx="1974230" cy="982221"/>
          </a:xfrm>
          <a:solidFill>
            <a:schemeClr val="accent6">
              <a:lumMod val="90000"/>
              <a:lumOff val="10000"/>
            </a:schemeClr>
          </a:solidFill>
        </p:grpSpPr>
        <p:sp>
          <p:nvSpPr>
            <p:cNvPr id="41" name="Нашивка 40"/>
            <p:cNvSpPr/>
            <p:nvPr/>
          </p:nvSpPr>
          <p:spPr>
            <a:xfrm>
              <a:off x="5587089" y="1045109"/>
              <a:ext cx="1974230" cy="982221"/>
            </a:xfrm>
            <a:prstGeom prst="chevron">
              <a:avLst/>
            </a:prstGeom>
            <a:grpFill/>
          </p:spPr>
          <p:style>
            <a:lnRef idx="2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alpha val="90000"/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Нашивка 4"/>
            <p:cNvSpPr/>
            <p:nvPr/>
          </p:nvSpPr>
          <p:spPr>
            <a:xfrm>
              <a:off x="6078200" y="1045109"/>
              <a:ext cx="992009" cy="98222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" tIns="7620" rIns="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uk-UA" sz="1200" b="1" dirty="0" smtClean="0">
                  <a:solidFill>
                    <a:schemeClr val="accent6">
                      <a:lumMod val="50000"/>
                      <a:lumOff val="50000"/>
                    </a:schemeClr>
                  </a:solidFill>
                </a:rPr>
                <a:t>Розробка мультимедійної презентації, проекту</a:t>
              </a:r>
              <a:endParaRPr lang="uk-UA" sz="1200" b="1" kern="1200" dirty="0">
                <a:solidFill>
                  <a:schemeClr val="accent6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43" name="Прямоугольник 42"/>
          <p:cNvSpPr/>
          <p:nvPr/>
        </p:nvSpPr>
        <p:spPr>
          <a:xfrm flipH="1">
            <a:off x="7358082" y="2928935"/>
            <a:ext cx="12144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 smtClean="0">
                <a:solidFill>
                  <a:schemeClr val="accent1">
                    <a:lumMod val="75000"/>
                  </a:schemeClr>
                </a:solidFill>
              </a:rPr>
              <a:t>Вимоги до якості мови при повідомленні</a:t>
            </a:r>
            <a:endParaRPr lang="uk-UA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357554" y="2857497"/>
            <a:ext cx="15001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 smtClean="0">
                <a:solidFill>
                  <a:schemeClr val="accent1">
                    <a:lumMod val="75000"/>
                  </a:schemeClr>
                </a:solidFill>
              </a:rPr>
              <a:t>Рекомендації для роботи з навчальною та спеціальною літературою</a:t>
            </a:r>
            <a:endParaRPr lang="uk-UA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000100" y="2967335"/>
            <a:ext cx="17859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 smtClean="0">
                <a:solidFill>
                  <a:schemeClr val="bg1"/>
                </a:solidFill>
              </a:rPr>
              <a:t>Підготовка повідомлень з теми; </a:t>
            </a:r>
          </a:p>
          <a:p>
            <a:r>
              <a:rPr lang="uk-UA" sz="1200" b="1" dirty="0" smtClean="0">
                <a:solidFill>
                  <a:schemeClr val="bg1"/>
                </a:solidFill>
              </a:rPr>
              <a:t>підготовка </a:t>
            </a:r>
          </a:p>
          <a:p>
            <a:r>
              <a:rPr lang="uk-UA" sz="1200" b="1" dirty="0" smtClean="0">
                <a:solidFill>
                  <a:schemeClr val="bg1"/>
                </a:solidFill>
              </a:rPr>
              <a:t>реферату</a:t>
            </a:r>
            <a:endParaRPr lang="uk-UA" sz="1200" b="1" dirty="0">
              <a:solidFill>
                <a:schemeClr val="bg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429256" y="5500702"/>
            <a:ext cx="12144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 smtClean="0">
                <a:solidFill>
                  <a:schemeClr val="accent1">
                    <a:lumMod val="50000"/>
                  </a:schemeClr>
                </a:solidFill>
              </a:rPr>
              <a:t>Вимоги</a:t>
            </a:r>
          </a:p>
          <a:p>
            <a:r>
              <a:rPr lang="uk-UA" sz="1200" b="1" dirty="0" smtClean="0">
                <a:solidFill>
                  <a:schemeClr val="accent1">
                    <a:lumMod val="50000"/>
                  </a:schemeClr>
                </a:solidFill>
              </a:rPr>
              <a:t> до складання</a:t>
            </a:r>
          </a:p>
          <a:p>
            <a:r>
              <a:rPr lang="uk-UA" sz="1200" b="1" dirty="0" smtClean="0">
                <a:solidFill>
                  <a:schemeClr val="accent1">
                    <a:lumMod val="50000"/>
                  </a:schemeClr>
                </a:solidFill>
              </a:rPr>
              <a:t> та оформлення</a:t>
            </a:r>
            <a:endParaRPr lang="uk-UA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428604"/>
            <a:ext cx="75009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Пам'ятка для учнів по роботі з текстом</a:t>
            </a:r>
            <a:endParaRPr lang="uk-UA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1000108"/>
            <a:ext cx="878687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Загальні правила складання плану при роботі з текстом:</a:t>
            </a:r>
          </a:p>
          <a:p>
            <a:endParaRPr lang="uk-UA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1 . Для складання плану необхідно прочитати текст про себе , продумати прочитане.</a:t>
            </a:r>
          </a:p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2 . Розбити текст на смислові частини , озаглавити їх. У заголовках треба передати головну думку кожного фрагмента.</a:t>
            </a:r>
          </a:p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3 . Перевірити , чи відображають пункти плану основну думку тексту , чи пов'язаний наступний пункт плану з попереднім .</a:t>
            </a:r>
          </a:p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4 . Перевірити , чи можна , керуючись цим планом , розкрити основну думку тексту.</a:t>
            </a:r>
          </a:p>
          <a:p>
            <a:pPr algn="ctr"/>
            <a:endParaRPr lang="uk-UA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Правила конспектування :</a:t>
            </a:r>
          </a:p>
          <a:p>
            <a:endParaRPr lang="uk-UA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1 . Уважно прочитайте текст. Попутно відзначайте незрозумілі місця , нові слова , імена , дати.</a:t>
            </a:r>
          </a:p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2 . Наведіть довідки про осіб , події , згаданих у тексті . </a:t>
            </a:r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Під час запису </a:t>
            </a:r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не забудьте винести довідкові дані на поля.</a:t>
            </a:r>
          </a:p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3 . При першому читанні тексту складіть простий план . При повторному читанні постарайтеся коротко сформулювати основне положення тексту , зазначивши аргументацію автора.</a:t>
            </a:r>
          </a:p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4 . Заключний етап конспектування складається з перечитування раніше зазначених місць та їх </a:t>
            </a:r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короткого послідовного </a:t>
            </a:r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запису.</a:t>
            </a:r>
          </a:p>
          <a:p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5 . При </a:t>
            </a:r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конспектуванні </a:t>
            </a:r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треба намагатися висловити авторську думку своїми словами. Прагніть до </a:t>
            </a:r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того, </a:t>
            </a:r>
            <a:r>
              <a:rPr lang="uk-UA" sz="1600" b="1" dirty="0" smtClean="0">
                <a:solidFill>
                  <a:schemeClr val="accent1">
                    <a:lumMod val="75000"/>
                  </a:schemeClr>
                </a:solidFill>
              </a:rPr>
              <a:t>щоб один абзац авторського тексту був переданий при конспектування одним , максимум двома пропозиціями.</a:t>
            </a:r>
            <a:endParaRPr lang="uk-UA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42853"/>
            <a:ext cx="87154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Пам'ятка для учнів </a:t>
            </a:r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створення </a:t>
            </a:r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мультимедійної презентації</a:t>
            </a:r>
            <a:endParaRPr lang="uk-UA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071546"/>
            <a:ext cx="900115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Загальні вимоги до презентації:</a:t>
            </a:r>
          </a:p>
          <a:p>
            <a:pPr>
              <a:buFont typeface="Wingdings" pitchFamily="2" charset="2"/>
              <a:buChar char="v"/>
            </a:pPr>
            <a:r>
              <a:rPr lang="uk-UA" sz="1400" dirty="0" smtClean="0"/>
              <a:t> </a:t>
            </a:r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Презентація не повинна бути менше 10 слайдів .</a:t>
            </a:r>
          </a:p>
          <a:p>
            <a:pPr>
              <a:buFont typeface="Wingdings" pitchFamily="2" charset="2"/>
              <a:buChar char="v"/>
            </a:pPr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 Перший лист - це титульний лист , на якому обов'язково мають бути представлені: назва проекту ; прізвище , ім'я, по батькові автора; назва навчального закладу , де навчається автор проекту.</a:t>
            </a:r>
          </a:p>
          <a:p>
            <a:pPr>
              <a:buFont typeface="Wingdings" pitchFamily="2" charset="2"/>
              <a:buChar char="v"/>
            </a:pPr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 Наступним слайдом повинні бути цілі і завдання дослідження .</a:t>
            </a:r>
          </a:p>
          <a:p>
            <a:pPr>
              <a:buFont typeface="Wingdings" pitchFamily="2" charset="2"/>
              <a:buChar char="v"/>
            </a:pPr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 Далі слід розмістити зміст дослідницької роботи та отримані результати дослідження .</a:t>
            </a:r>
          </a:p>
          <a:p>
            <a:pPr>
              <a:buFont typeface="Wingdings" pitchFamily="2" charset="2"/>
              <a:buChar char="v"/>
            </a:pPr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При створенні презентації необхідно враховувати сполучуваність кольорів , </a:t>
            </a:r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обмежену </a:t>
            </a:r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кількість об'єктів на слайді , колір тексту.</a:t>
            </a:r>
          </a:p>
          <a:p>
            <a:pPr algn="ctr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Практичні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рекомендації щодо створення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презентацій</a:t>
            </a:r>
            <a:endParaRPr lang="uk-UA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uk-UA" b="1" dirty="0" smtClean="0">
                <a:solidFill>
                  <a:srgbClr val="C00000"/>
                </a:solidFill>
              </a:rPr>
              <a:t>Створення презентації складається з трьох етапів:</a:t>
            </a:r>
          </a:p>
          <a:p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uk-UA" sz="1600" b="1" i="1" dirty="0" smtClean="0">
                <a:solidFill>
                  <a:schemeClr val="accent1">
                    <a:lumMod val="50000"/>
                  </a:schemeClr>
                </a:solidFill>
              </a:rPr>
              <a:t>. Планування презентації</a:t>
            </a:r>
          </a:p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1 . Визначення цілей.</a:t>
            </a:r>
          </a:p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2 . Визначення основної ідеї презентації .</a:t>
            </a:r>
          </a:p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3 . Підбір додаткової інформації.</a:t>
            </a:r>
          </a:p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4 . Планування виступу.</a:t>
            </a:r>
          </a:p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5 . Створення структури </a:t>
            </a:r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презентації.</a:t>
            </a:r>
            <a:endParaRPr lang="uk-UA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6 . Перевірка логіки подачі матеріалу.</a:t>
            </a:r>
          </a:p>
          <a:p>
            <a:r>
              <a:rPr lang="uk-UA" sz="1400" b="1" dirty="0" smtClean="0">
                <a:solidFill>
                  <a:schemeClr val="accent1">
                    <a:lumMod val="75000"/>
                  </a:schemeClr>
                </a:solidFill>
              </a:rPr>
              <a:t>7 . Підготовка висновку .</a:t>
            </a:r>
          </a:p>
          <a:p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II . </a:t>
            </a:r>
            <a:r>
              <a:rPr lang="uk-UA" sz="1600" b="1" i="1" dirty="0" smtClean="0">
                <a:solidFill>
                  <a:schemeClr val="accent1">
                    <a:lumMod val="50000"/>
                  </a:schemeClr>
                </a:solidFill>
              </a:rPr>
              <a:t>Розробка презентації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- підготовка слайдів презентації , включаючи вертикальну і горизонтальну логіку , зміст і співвідношення текстової та графічної інформації.</a:t>
            </a:r>
          </a:p>
          <a:p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III . </a:t>
            </a:r>
            <a:r>
              <a:rPr lang="uk-UA" sz="1600" b="1" i="1" dirty="0" smtClean="0">
                <a:solidFill>
                  <a:schemeClr val="accent1">
                    <a:lumMod val="50000"/>
                  </a:schemeClr>
                </a:solidFill>
              </a:rPr>
              <a:t>Репетиція презентації </a:t>
            </a:r>
            <a:r>
              <a:rPr lang="uk-UA" sz="1600" b="1" dirty="0" smtClean="0">
                <a:solidFill>
                  <a:schemeClr val="accent1">
                    <a:lumMod val="50000"/>
                  </a:schemeClr>
                </a:solidFill>
              </a:rPr>
              <a:t>- це перевірка та налагодження створеної презентації .</a:t>
            </a:r>
            <a:endParaRPr lang="uk-UA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theme1.xml><?xml version="1.0" encoding="utf-8"?>
<a:theme xmlns:a="http://schemas.openxmlformats.org/drawingml/2006/main" name="zywy zolty">
  <a:themeElements>
    <a:clrScheme name="Тема Office 2">
      <a:dk1>
        <a:srgbClr val="000000"/>
      </a:dk1>
      <a:lt1>
        <a:srgbClr val="FFCC00"/>
      </a:lt1>
      <a:dk2>
        <a:srgbClr val="000000"/>
      </a:dk2>
      <a:lt2>
        <a:srgbClr val="CCCCCC"/>
      </a:lt2>
      <a:accent1>
        <a:srgbClr val="A66708"/>
      </a:accent1>
      <a:accent2>
        <a:srgbClr val="6E6E00"/>
      </a:accent2>
      <a:accent3>
        <a:srgbClr val="FFE2AA"/>
      </a:accent3>
      <a:accent4>
        <a:srgbClr val="000000"/>
      </a:accent4>
      <a:accent5>
        <a:srgbClr val="D0B8AA"/>
      </a:accent5>
      <a:accent6>
        <a:srgbClr val="636300"/>
      </a:accent6>
      <a:hlink>
        <a:srgbClr val="6E5800"/>
      </a:hlink>
      <a:folHlink>
        <a:srgbClr val="2B5912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00"/>
      </a:lt1>
      <a:dk2>
        <a:srgbClr val="000000"/>
      </a:dk2>
      <a:lt2>
        <a:srgbClr val="CCCCCC"/>
      </a:lt2>
      <a:accent1>
        <a:srgbClr val="A66708"/>
      </a:accent1>
      <a:accent2>
        <a:srgbClr val="6E6E00"/>
      </a:accent2>
      <a:accent3>
        <a:srgbClr val="FFE2AA"/>
      </a:accent3>
      <a:accent4>
        <a:srgbClr val="000000"/>
      </a:accent4>
      <a:accent5>
        <a:srgbClr val="D0B8AA"/>
      </a:accent5>
      <a:accent6>
        <a:srgbClr val="636300"/>
      </a:accent6>
      <a:hlink>
        <a:srgbClr val="6E5800"/>
      </a:hlink>
      <a:folHlink>
        <a:srgbClr val="2B591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zywy zolty</Template>
  <TotalTime>1639</TotalTime>
  <Words>1922</Words>
  <Application>Microsoft Office PowerPoint</Application>
  <PresentationFormat>Экран (4:3)</PresentationFormat>
  <Paragraphs>272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zywy zolty</vt:lpstr>
      <vt:lpstr>1_Default Design</vt:lpstr>
      <vt:lpstr>      Організація самостійної роботи учнів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</dc:title>
  <dc:creator/>
  <cp:keywords>шаблон для презентации</cp:keywords>
  <cp:lastModifiedBy>Игорь</cp:lastModifiedBy>
  <cp:revision>235</cp:revision>
  <dcterms:created xsi:type="dcterms:W3CDTF">2012-12-02T08:01:51Z</dcterms:created>
  <dcterms:modified xsi:type="dcterms:W3CDTF">2014-01-30T10:25:15Z</dcterms:modified>
</cp:coreProperties>
</file>